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238" r:id="rId3"/>
    <p:sldId id="1239" r:id="rId4"/>
    <p:sldId id="1240" r:id="rId5"/>
    <p:sldId id="1241" r:id="rId6"/>
    <p:sldId id="1242" r:id="rId7"/>
    <p:sldId id="1243" r:id="rId8"/>
    <p:sldId id="1244" r:id="rId9"/>
    <p:sldId id="1245" r:id="rId10"/>
    <p:sldId id="1246" r:id="rId11"/>
    <p:sldId id="1247" r:id="rId12"/>
    <p:sldId id="1248" r:id="rId13"/>
    <p:sldId id="1249" r:id="rId14"/>
    <p:sldId id="1250" r:id="rId15"/>
    <p:sldId id="1251" r:id="rId16"/>
    <p:sldId id="1254" r:id="rId17"/>
    <p:sldId id="1252" r:id="rId18"/>
    <p:sldId id="1253" r:id="rId19"/>
    <p:sldId id="1255" r:id="rId20"/>
    <p:sldId id="1257" r:id="rId21"/>
    <p:sldId id="1259" r:id="rId22"/>
    <p:sldId id="1260" r:id="rId23"/>
    <p:sldId id="1262" r:id="rId24"/>
    <p:sldId id="1263" r:id="rId25"/>
    <p:sldId id="1264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综合测试卷二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（考查范围：七年级下册）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内蒙古中考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）某班参加学校拔河比赛，同学们拼尽全力，可最后还是败给了对手。此时校园小记者前来现场采访，该班同学各抒己见：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真遗憾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要比赛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就要得第一。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学习这么紧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还要搞这些体育比赛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值得吗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比赛不仅锻炼了身体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还增强了班级凝聚力。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对手很厉害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祝贺他们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但我们不气馁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今后继续努力。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小记者回去要编辑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增强集体主义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的新闻稿。你认为应该选用的采访素材是（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甲和乙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甲和丙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乙和丁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丙和丁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126" y="47048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威海中考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在未成年人中开展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息屏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的手机还给孩子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满足乡村孩子对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课程的需求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”……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年全国两会，未成年人上网用网问题备受关注。这说明（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要提高未成年人的法律地位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赋予他们特殊权利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保护未成年人健康成长只是国家和社会的责任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保护未成年人的合法权益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是人类文明和社会进步的应有之义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未成年人没有辨别是非的能力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不具备自我控制力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28282" y="25446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7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）下面漫画《防沉迷》给我们的启示是（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家长要加强对未成年人的家庭保护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青少年孝敬父母应该避免亲子冲突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家长应要求未成年人远离网络世界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青少年要充分利用短视频开阔视野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9.jpg" descr="id:21474863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56491" y="2276872"/>
            <a:ext cx="2665845" cy="22992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21998" y="18324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0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）我们的生活离不开法律，法律已深深地嵌入我们的生活。下图告诉我们（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法律限制人们的行为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法律维护社会的和谐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法律促进国家的发展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法律与我们相伴一生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10.jpg" descr="id:21474863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2" y="2555383"/>
            <a:ext cx="8823960" cy="13773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80010" y="18995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）截至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月，全国中小学食堂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互联网＋明厨亮灶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覆盖率已达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98.5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％，通过视频监控和实时直播，学校食堂实现了从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看不见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全透明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，保障舌尖上的安全。这一做法能够（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彻底解决食品安全问题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加强对食堂工作的监督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助力守护学生生命健康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保障后厨人员受教育权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74612" y="27394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简答题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少年强则国强，少年有志则国振兴。下面是某校文化墙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向榜样学习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专栏中的部分内容：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你谈谈从他们身上发现了哪些闪光点，并指出向榜样学习会带给我们哪些力量。（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jshazz06.jpg" descr="id:21474863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1866368"/>
            <a:ext cx="7016750" cy="283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883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闪光点：热爱祖国；敬业奉献；自强不息；敢于担当；志存高远；等等。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带给我们的力量：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好的榜样昭示着做人、做事的基本态度，启发我们对人生道路和人生理想的思考，给予我们自我完善的力量。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向榜样学习，汲取榜样的力量，我们的社会、我们的国家就会变得更加美好。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8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青春是生命旅途中一个崭新的起点，是人生画卷中华美的篇章。青春的我们不会肆意放纵，青春的我们充满力量。某校七年级道德与法治老师组织学生开展了探究性学习活动，请你一起参与。</a:t>
            </a: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青春的感悟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第一组同学以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青春的感悟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为主题开展了演讲比赛活动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以下是节选的相关内容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584607"/>
              </p:ext>
            </p:extLst>
          </p:nvPr>
        </p:nvGraphicFramePr>
        <p:xfrm>
          <a:off x="609600" y="3356992"/>
          <a:ext cx="10971213" cy="3017520"/>
        </p:xfrm>
        <a:graphic>
          <a:graphicData uri="http://schemas.openxmlformats.org/drawingml/2006/table">
            <a:tbl>
              <a:tblPr firstRow="1" firstCol="1" bandRow="1"/>
              <a:tblGrid>
                <a:gridCol w="9143409">
                  <a:extLst>
                    <a:ext uri="{9D8B030D-6E8A-4147-A177-3AD203B41FA5}">
                      <a16:colId xmlns:a16="http://schemas.microsoft.com/office/drawing/2014/main" val="847604089"/>
                    </a:ext>
                  </a:extLst>
                </a:gridCol>
                <a:gridCol w="1827804">
                  <a:extLst>
                    <a:ext uri="{9D8B030D-6E8A-4147-A177-3AD203B41FA5}">
                      <a16:colId xmlns:a16="http://schemas.microsoft.com/office/drawing/2014/main" val="27996648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演讲节选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0105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我不会因为比别人长得矮而苦恼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1947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我不愿做一个流水线上制造出来的人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没有闪光的才华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2911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我不想做一个藏在人群里的人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每天只忙着应付学习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心中没有梦想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5785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我不觉得参加社会公益活动会耽误学习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这反而会让我获得新的感受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周围的世界也会因为我而多一份美好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97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64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743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）运用所学知识，对上述演讲内容进行解读。（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悦纳生理变化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学会独立思考，养成批判性思维，不断培养创新精神和创新能力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树立远大理想；心怀梦想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积极传递情感正能量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94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青春的证明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第二组同学以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青春的证明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为主题开展了调查探究活动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以下是调查的相关内容。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934435"/>
              </p:ext>
            </p:extLst>
          </p:nvPr>
        </p:nvGraphicFramePr>
        <p:xfrm>
          <a:off x="609600" y="1916832"/>
          <a:ext cx="10971213" cy="4023360"/>
        </p:xfrm>
        <a:graphic>
          <a:graphicData uri="http://schemas.openxmlformats.org/drawingml/2006/table">
            <a:tbl>
              <a:tblPr firstRow="1" firstCol="1" bandRow="1"/>
              <a:tblGrid>
                <a:gridCol w="2101230">
                  <a:extLst>
                    <a:ext uri="{9D8B030D-6E8A-4147-A177-3AD203B41FA5}">
                      <a16:colId xmlns:a16="http://schemas.microsoft.com/office/drawing/2014/main" val="3269693051"/>
                    </a:ext>
                  </a:extLst>
                </a:gridCol>
                <a:gridCol w="8869983">
                  <a:extLst>
                    <a:ext uri="{9D8B030D-6E8A-4147-A177-3AD203B41FA5}">
                      <a16:colId xmlns:a16="http://schemas.microsoft.com/office/drawing/2014/main" val="7844502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一、调查主题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504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二、调查时间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72222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三、调查结果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多数学生在生活和学习中能够做到知廉耻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懂荣辱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有所为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有所不为。少部分学生中存在破坏公物、随意传播网络谣言、沉迷于网络游戏、抄袭作业、考试作弊等现象。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704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四、调查目的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5319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五、调查形式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005506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75281" y="5953495"/>
            <a:ext cx="5545108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）请将上述表格内容补充完整。（</a:t>
            </a:r>
            <a:r>
              <a:rPr lang="en-US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2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 b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5" name="矩形 4"/>
          <p:cNvSpPr/>
          <p:nvPr/>
        </p:nvSpPr>
        <p:spPr>
          <a:xfrm>
            <a:off x="2998862" y="1956013"/>
            <a:ext cx="30219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200">
                <a:cs typeface="Times New Roman" panose="02020603050405020304" pitchFamily="18" charset="0"/>
              </a:rPr>
              <a:t>青春有格：行己有耻。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2966505" y="4509622"/>
            <a:ext cx="892899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100" spc="-170">
                <a:cs typeface="Times New Roman" panose="02020603050405020304" pitchFamily="18" charset="0"/>
              </a:rPr>
              <a:t>帮助学生树立底线意识，触碰道德底线的事情不做，违反法律的事情坚决不做。</a:t>
            </a:r>
            <a:endParaRPr lang="zh-CN" altLang="en-US" sz="2100" spc="-170"/>
          </a:p>
        </p:txBody>
      </p:sp>
      <p:sp>
        <p:nvSpPr>
          <p:cNvPr id="10" name="矩形 9"/>
          <p:cNvSpPr/>
          <p:nvPr/>
        </p:nvSpPr>
        <p:spPr>
          <a:xfrm>
            <a:off x="2966505" y="4987298"/>
            <a:ext cx="75023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200">
                <a:cs typeface="Times New Roman" panose="02020603050405020304" pitchFamily="18" charset="0"/>
              </a:rPr>
              <a:t>引导学生磨砺意志，拒绝不良诱惑，不断增强自控力。</a:t>
            </a:r>
            <a:endParaRPr lang="zh-CN" altLang="en-US" sz="2200"/>
          </a:p>
        </p:txBody>
      </p:sp>
      <p:sp>
        <p:nvSpPr>
          <p:cNvPr id="12" name="矩形 11"/>
          <p:cNvSpPr/>
          <p:nvPr/>
        </p:nvSpPr>
        <p:spPr>
          <a:xfrm>
            <a:off x="3010715" y="5482972"/>
            <a:ext cx="33057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200">
                <a:cs typeface="Times New Roman" panose="02020603050405020304" pitchFamily="18" charset="0"/>
              </a:rPr>
              <a:t>问卷调查；调研；座谈等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219092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5914"/>
            <a:ext cx="11485848" cy="48033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每题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分。每题只有一个选项是符合题意的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）如今，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）不仅能和我们互动聊天，还可以写文章、制订方案，甚至编写代码、创作歌曲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在手，会让一个人看上去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无所不知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无所不晓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。但是，这顶多让人成为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知道分子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，难以产生真正的智慧。一个人凡事靠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并不一定会增强能力，反倒有可能降低原有的能力。这告诉我们（　　）</a:t>
            </a: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仅仅知晓知识而不会使用知识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就不是学习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能取代所有传统职业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给人们带来就业压力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在人工智能时代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仍要培养独立思考能力和批判精神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科技正在改变我们的生活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每个人都必须学会使用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10030" y="3351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青春的情绪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第三组同学围绕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青春的情绪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分享了两则情境。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期末考试成绩揭晓前夕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小兰感到心烦气躁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于是约上好朋友莉莉到操场上打羽毛球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运动完之后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她的心情好多了。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因明天要代表学校参加演讲比赛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欣欣在家紧张得站也不是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坐也不是。看完一段喜剧小品后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她渐渐平静下来了。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）运用情绪的相关知识，说说上述情境内容对我们的启示。（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497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情绪受多方面因素影响；我们要学会合理地调节情绪，使情绪在生理活动、主观体验、外显表情等方面发生一定的变化，有助于我们更好地适应环境；正确运用调节情绪的方法，有助于我们更好地应对生活中的挫折；合理调节情绪可以使我们保持积极乐观的心境，更好地面对生活中的挑战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32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某校七年级（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）班的同学围绕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法律伴我们成长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开展探究性学习活动，请你参与其中，并完成相关任务。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第一组的同学制作了如下的时间轴。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）上述时间轴传递出哪些信息？（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11.jpg" descr="id:21474864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15763" y="2550428"/>
            <a:ext cx="4978977" cy="259080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733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法律与我们每个人如影随形，相伴一生；我们的生活与法律息息相关。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2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第二组的同学了解了新修订的《中华人民共和国未成年人保护法》施行以来各方的做法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共同护航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健康成长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为主题开展了综合实践学习活动。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633612"/>
              </p:ext>
            </p:extLst>
          </p:nvPr>
        </p:nvGraphicFramePr>
        <p:xfrm>
          <a:off x="478583" y="1920200"/>
          <a:ext cx="1123324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3059936">
                  <a:extLst>
                    <a:ext uri="{9D8B030D-6E8A-4147-A177-3AD203B41FA5}">
                      <a16:colId xmlns:a16="http://schemas.microsoft.com/office/drawing/2014/main" val="1363000657"/>
                    </a:ext>
                  </a:extLst>
                </a:gridCol>
                <a:gridCol w="8173312">
                  <a:extLst>
                    <a:ext uri="{9D8B030D-6E8A-4147-A177-3AD203B41FA5}">
                      <a16:colId xmlns:a16="http://schemas.microsoft.com/office/drawing/2014/main" val="24443305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举措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特殊保护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954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人民法院不公开审理未成年人刑事案件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3488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博物馆、纪念馆对中小学生优惠开放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35183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国家建立统一的未成年人网络游戏电子身份认证系统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993721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790950" y="285293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司法保护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90950" y="388392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社会保护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808257" y="5229200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网络保护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44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37321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）请根据举措，在对应序号处填写特殊保护的类型。（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623504"/>
              </p:ext>
            </p:extLst>
          </p:nvPr>
        </p:nvGraphicFramePr>
        <p:xfrm>
          <a:off x="478582" y="1202432"/>
          <a:ext cx="11233248" cy="4026768"/>
        </p:xfrm>
        <a:graphic>
          <a:graphicData uri="http://schemas.openxmlformats.org/drawingml/2006/table">
            <a:tbl>
              <a:tblPr firstRow="1" firstCol="1" bandRow="1"/>
              <a:tblGrid>
                <a:gridCol w="3240360">
                  <a:extLst>
                    <a:ext uri="{9D8B030D-6E8A-4147-A177-3AD203B41FA5}">
                      <a16:colId xmlns:a16="http://schemas.microsoft.com/office/drawing/2014/main" val="2422348607"/>
                    </a:ext>
                  </a:extLst>
                </a:gridCol>
                <a:gridCol w="7992888">
                  <a:extLst>
                    <a:ext uri="{9D8B030D-6E8A-4147-A177-3AD203B41FA5}">
                      <a16:colId xmlns:a16="http://schemas.microsoft.com/office/drawing/2014/main" val="2843184866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举措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特殊保护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318278"/>
                  </a:ext>
                </a:extLst>
              </a:tr>
              <a:tr h="100924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校团委组织开展各项有利于学生成长的集体活动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8746153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公安部开展打击拐卖儿童犯罪专项行动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⑤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5277490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父母创造良好、和睦的家庭环境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抚养孩子健康成长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⑥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78663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06974" y="198884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学校保护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24281" y="298218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政府保护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95405" y="423025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家庭保护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48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124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第三组的同学就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消失的课间十分钟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课间圈养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厕所社交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等热点话题开展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模拟政协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合作调查了所在社区的几所学校的课间十分钟现状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并准备以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留住欢声笑语的课间十分钟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提交小组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）请你协助他们完善此提案。（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993960"/>
              </p:ext>
            </p:extLst>
          </p:nvPr>
        </p:nvGraphicFramePr>
        <p:xfrm>
          <a:off x="550590" y="2876449"/>
          <a:ext cx="10971213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1252913">
                  <a:extLst>
                    <a:ext uri="{9D8B030D-6E8A-4147-A177-3AD203B41FA5}">
                      <a16:colId xmlns:a16="http://schemas.microsoft.com/office/drawing/2014/main" val="3230723514"/>
                    </a:ext>
                  </a:extLst>
                </a:gridCol>
                <a:gridCol w="9718300">
                  <a:extLst>
                    <a:ext uri="{9D8B030D-6E8A-4147-A177-3AD203B41FA5}">
                      <a16:colId xmlns:a16="http://schemas.microsoft.com/office/drawing/2014/main" val="294004901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关于留住欢声笑语的课间十分钟的提案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5179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提案者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某中学七年级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994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校方为防止学生在课间活动时发生安全事故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对课间活动的管理较为僵化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部分老师经常拖堂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导致学生除了上厕所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几乎没时间走出教室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部分学生为分担放学后的任务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利用课间休息时间写作业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474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案由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将课间十分钟还给学生的理由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092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解决建议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针对改善课间十分钟现状提出具体可行的建议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u="sng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41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示例：理由：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课间十分钟是学生校园社交、活动的重要渠道，对培养学生的良好的人际关系和交往能力、增强班级凝聚力、丰富校园生活等具有重要意义。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青少年的健康成长关系祖国未来，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课间圈养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厕所社交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等不利于学生身心健康成长和全面发展，课间适当活动有利于缓解学生的学习压力。等等。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相关部门应加快完善有关制度与规定，厘清校园安全事故的责任边界，减轻校方的安全顾虑。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学校应健全校园安全保障机制，保障学生每天校内、校外各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小时体育活动时间，落实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分钟大课间体育活动、丰富课间活动形式等。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教师应规范日常教学行为，按时下课，落实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政策，探索灵活的作业机制，控制作业数量，减轻学生的作业负担。等等。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07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）蒋裕燕入选残疾人游泳队后，刻苦训练，导致肩膀劳损、背部发炎。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年巴黎残奥会上，她夺得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枚金牌，刷新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项世界纪录和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项残奥会纪录。她在演讲中说：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游泳给了我自信，给了我勇气，给了我人生动力。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可见，蒋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裕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勇于战胜自我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展现了坚韧品质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珍爱他人生命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克服了负面情绪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0036" y="30193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）清代诗人袁枚的小诗《苔》中写道：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白日不到处，青春恰自来。苔花如米小，也学牡丹开。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这首诗启示我们做人要（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骄傲自负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自尊自强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宽容友爱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尊重他人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10916" y="25733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5675"/>
            <a:ext cx="11485848" cy="45935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）对以下名句的解读，正确的是（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 sz="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164132"/>
              </p:ext>
            </p:extLst>
          </p:nvPr>
        </p:nvGraphicFramePr>
        <p:xfrm>
          <a:off x="609600" y="1616201"/>
          <a:ext cx="1097121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805086">
                  <a:extLst>
                    <a:ext uri="{9D8B030D-6E8A-4147-A177-3AD203B41FA5}">
                      <a16:colId xmlns:a16="http://schemas.microsoft.com/office/drawing/2014/main" val="3689260999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1341585595"/>
                    </a:ext>
                  </a:extLst>
                </a:gridCol>
                <a:gridCol w="5701631">
                  <a:extLst>
                    <a:ext uri="{9D8B030D-6E8A-4147-A177-3AD203B41FA5}">
                      <a16:colId xmlns:a16="http://schemas.microsoft.com/office/drawing/2014/main" val="26519027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4743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日省其身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有则改之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无则加勉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通过自省端正自己的行为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770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不积跬步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无以至千里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每个人有不同的人生道路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每个人的生命都不可替代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69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友直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友谅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友多闻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益矣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我们要学会坦然接受一段友谊的淡出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23813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师者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所以传道受业解惑也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老师是我们学习的指导者和成长的引路人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31862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679382" y="112327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）班级的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青春邮箱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中躺着一封封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苦恼信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我会在意小丽看我的眼光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我会因为考试失误而懊恼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我会担忧不能和大海成为好朋友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在对这些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苦恼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的回信中，可以告诉他们（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应慎重对待并理智处理青春期的心理萌动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学会调节负面情绪并保持乐观心态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与人真诚交往可以让我们获得美好的友谊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经常自省慎独就能够改正自己所有的缺点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57902" y="22768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0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月，是第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个全国学生心理健康宣传教育月。与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年宣传教育月主题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培育积极心态，增强心理韧性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相符合的是（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学会欣赏自己独特的美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乐观地生活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钢琴比赛中表现欠佳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让我一蹶不振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遇到难题时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不断暗示自己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我能行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被老师批评后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长期将此事憋在心里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19542" y="19168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9508"/>
            <a:ext cx="11485848" cy="463973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783145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）七年级（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）班聚焦心理健康话题举行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开烦恼之锁解心理之困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的主题班会。下列是某同学的烦恼卡片，对此，你的建议是（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490845" algn="l"/>
                <a:tab pos="78314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烦恼卡片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78314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上学期我参加学校演讲比赛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紧张到忘词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发挥得不好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没能给班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78314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级争光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导致我现在都不太敢在公众场合发言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7831455" algn="l"/>
              </a:tabLst>
            </a:pPr>
            <a:endParaRPr lang="en-US" altLang="zh-CN" sz="5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78314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努力养成良好的学习习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惯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直面挫折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向他人寻求帮助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78314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严于律己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不断提高自控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通过积极的自我暗示舒缓压力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78314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2120220"/>
            <a:ext cx="11521280" cy="158417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07574" y="16088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日，神舟二十号载人飞船点火升空。三名宇航员分工明确，密切配合，同时与地面团队高效协同，圆满完成既定工作任务。这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集体的力量可以完全改变一个人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个人只要依靠集体就能获得成功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共同愿景引领集体成员团结一致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集体成员的数量决定集体的力量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0036" y="24670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4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2901</Words>
  <Application>Microsoft Office PowerPoint</Application>
  <PresentationFormat>自定义</PresentationFormat>
  <Paragraphs>200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604</cp:revision>
  <dcterms:created xsi:type="dcterms:W3CDTF">2020-11-06T05:24:00Z</dcterms:created>
  <dcterms:modified xsi:type="dcterms:W3CDTF">2025-11-16T02:31:46Z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